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70" r:id="rId7"/>
    <p:sldId id="271" r:id="rId8"/>
    <p:sldId id="273" r:id="rId9"/>
    <p:sldId id="274" r:id="rId10"/>
    <p:sldId id="272" r:id="rId11"/>
    <p:sldId id="275" r:id="rId12"/>
    <p:sldId id="276" r:id="rId13"/>
    <p:sldId id="269" r:id="rId14"/>
    <p:sldId id="277" r:id="rId15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427F"/>
    <a:srgbClr val="F6E2FB"/>
    <a:srgbClr val="ECB7FA"/>
    <a:srgbClr val="A052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81"/>
    <p:restoredTop sz="94660"/>
  </p:normalViewPr>
  <p:slideViewPr>
    <p:cSldViewPr snapToGrid="0">
      <p:cViewPr varScale="1">
        <p:scale>
          <a:sx n="67" d="100"/>
          <a:sy n="67" d="100"/>
        </p:scale>
        <p:origin x="208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B8D1A-6B89-AF77-7063-AC3F77E8A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2006C9-4893-A3A5-9EEB-5E044C30E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AB6A6-ACE7-6C34-5028-E12A93EB5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84F-C1EA-804D-B23F-8EECA6C27403}" type="datetimeFigureOut">
              <a:rPr lang="en-GR" smtClean="0"/>
              <a:t>15/9/24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D8C97-7000-7A81-972B-436E45C3D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32FE3-4592-0953-AFF5-C20D6E6E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4D80-2091-F64D-BF49-953A71123C6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05933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631F8-5E86-AFCD-DBAD-40159DC59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2A0A-AACC-4BFB-6F77-4B98A2C09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494E3-F097-E4E3-3BED-130828298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84F-C1EA-804D-B23F-8EECA6C27403}" type="datetimeFigureOut">
              <a:rPr lang="en-GR" smtClean="0"/>
              <a:t>15/9/24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A20B0-F4C7-3A23-4239-76E888056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E3A22-5611-49E5-6D03-E2B606A3E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4D80-2091-F64D-BF49-953A71123C6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12252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CC306-06BB-D0EC-811A-5857F3B95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47D862-E6ED-4109-D152-347122BC7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15A72-694E-3511-07D7-A8DF20E82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84F-C1EA-804D-B23F-8EECA6C27403}" type="datetimeFigureOut">
              <a:rPr lang="en-GR" smtClean="0"/>
              <a:t>15/9/24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7160C-3266-96E5-4340-5CC986AD6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161EA-3DCC-ED28-EE40-BF2B35721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4D80-2091-F64D-BF49-953A71123C6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2137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4680A-79A1-FD70-E426-1B8CEA38A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43114-2BFB-ADFE-28F8-C9AC580765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BA51FF-6A62-05CC-3834-3C9CA91A2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3BF9B-9945-CB97-6299-42AC262D2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84F-C1EA-804D-B23F-8EECA6C27403}" type="datetimeFigureOut">
              <a:rPr lang="en-GR" smtClean="0"/>
              <a:t>15/9/24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309E76-CD49-C03F-565D-EC99A2F50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7DA71-4469-A14C-DC2E-FE0FE0AF5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4D80-2091-F64D-BF49-953A71123C6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4234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B6854-BC25-E954-6C22-53B73E172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7D37EF-E0BD-9AC2-E7C0-87FE31B026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3235F2-E29C-68E3-984C-D700DDCBC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EBA462-372C-06A8-976B-2EC5D41DDC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4FB30-BB74-3B5F-7453-9D56D4EE97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3E5894-8FF2-98E1-4C22-B870A8D3C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84F-C1EA-804D-B23F-8EECA6C27403}" type="datetimeFigureOut">
              <a:rPr lang="en-GR" smtClean="0"/>
              <a:t>15/9/24</a:t>
            </a:fld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89ECC9-C642-D63E-0C2E-95EEA2622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5BC3FA-DBE4-2B3A-C06E-F127E556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4D80-2091-F64D-BF49-953A71123C6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57384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B72DB-6D3A-F367-EAE8-4AF88C448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721495-615E-49BE-6923-083291FE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84F-C1EA-804D-B23F-8EECA6C27403}" type="datetimeFigureOut">
              <a:rPr lang="en-GR" smtClean="0"/>
              <a:t>15/9/24</a:t>
            </a:fld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5DDFD3-B927-6D73-760D-3B95B733D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118924-D147-9FDD-0ECD-2ECFDBA41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4D80-2091-F64D-BF49-953A71123C6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1531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4E46D2-605A-B697-B256-52479D819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84F-C1EA-804D-B23F-8EECA6C27403}" type="datetimeFigureOut">
              <a:rPr lang="en-GR" smtClean="0"/>
              <a:t>15/9/24</a:t>
            </a:fld>
            <a:endParaRPr lang="en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396689-FE0C-FB50-B4E3-E66C6ED7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17FAC-282F-0CEA-1542-049C2CC66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4D80-2091-F64D-BF49-953A71123C6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047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07CD0-77FF-D881-9ADD-44022A2F2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3097B-D8B3-E42A-A573-59DD6DCAE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1C975-F941-0A58-63E7-EFC5F9C98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B3E96-46F1-7D53-B907-1184ECA28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84F-C1EA-804D-B23F-8EECA6C27403}" type="datetimeFigureOut">
              <a:rPr lang="en-GR" smtClean="0"/>
              <a:t>15/9/24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3B0DC5-CD2E-CB40-3EB6-AF6C69DF9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C55AD7-0588-66F8-2436-9CB9F4A18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4D80-2091-F64D-BF49-953A71123C6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2875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70F4B-E262-6518-0339-63A824D63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13C9EA-C02C-840E-0614-73DAD0D4DF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9002D-EA2B-C6B7-9D54-9BE2563E5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0F6717-FF29-ED71-91B2-4F3B086B6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84F-C1EA-804D-B23F-8EECA6C27403}" type="datetimeFigureOut">
              <a:rPr lang="en-GR" smtClean="0"/>
              <a:t>15/9/24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BA2436-9799-306B-83EB-71B15BAA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C2FD5-D072-91B7-481B-A13BB55E8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4D80-2091-F64D-BF49-953A71123C6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113427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55787-67E8-16C6-F2DF-3D6DDEBD0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8AC545-9834-3796-84FB-CAC8DF440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BA39C-080C-DC66-0B2F-665A82AC1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84F-C1EA-804D-B23F-8EECA6C27403}" type="datetimeFigureOut">
              <a:rPr lang="en-GR" smtClean="0"/>
              <a:t>15/9/24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3AD7E-ED75-836A-6440-FC520E3EC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7A3C4-D6A4-7BB2-5764-07489FF81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4D80-2091-F64D-BF49-953A71123C6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12360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9B0A92-B27D-F2F6-D21D-4865E259B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5ED49A-E0E6-562A-CD6C-AAD61182E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6EEF6-89B7-FE66-CB98-E8442E59C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A84F-C1EA-804D-B23F-8EECA6C27403}" type="datetimeFigureOut">
              <a:rPr lang="en-GR" smtClean="0"/>
              <a:t>15/9/24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AC7E0-00FA-7AC8-3F5D-08D741798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D22DF-975B-B8D6-B1F7-1881F90A9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54D80-2091-F64D-BF49-953A71123C6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6097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852959-74D7-B5ED-EA4F-FB05555E6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69F68-2490-52DA-4BC7-96E13B14E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457024-2CB4-112E-140F-804D83E711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E3A84F-C1EA-804D-B23F-8EECA6C27403}" type="datetimeFigureOut">
              <a:rPr lang="en-GR" smtClean="0"/>
              <a:t>15/9/24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7C367-6890-9D3C-C56A-89DE9EB5CC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F7760-022C-CF6E-7D05-59A1C3A604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054D80-2091-F64D-BF49-953A71123C6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3193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rive.google.com/file/d/1c3JCpDoyu6C1SbFonRFUazZp5fNcKJZ_/view?usp=shar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ogo with text overlay&#10;&#10;Description automatically generated">
            <a:extLst>
              <a:ext uri="{FF2B5EF4-FFF2-40B4-BE49-F238E27FC236}">
                <a16:creationId xmlns:a16="http://schemas.microsoft.com/office/drawing/2014/main" id="{5A9383D9-166C-0A42-5364-0E39F8D9A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0"/>
            <a:ext cx="11772900" cy="65937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789D91-C568-9AE2-54D5-3E3A558A97D9}"/>
              </a:ext>
            </a:extLst>
          </p:cNvPr>
          <p:cNvSpPr txBox="1"/>
          <p:nvPr/>
        </p:nvSpPr>
        <p:spPr>
          <a:xfrm>
            <a:off x="3216461" y="2875002"/>
            <a:ext cx="57590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66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I.C.O.N Greece</a:t>
            </a:r>
          </a:p>
        </p:txBody>
      </p:sp>
    </p:spTree>
    <p:extLst>
      <p:ext uri="{BB962C8B-B14F-4D97-AF65-F5344CB8AC3E}">
        <p14:creationId xmlns:p14="http://schemas.microsoft.com/office/powerpoint/2010/main" val="524968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F21C38-CDE9-4132-E086-EE51AE259154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6E2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B73EE-C04D-D999-D5ED-BA486647C907}"/>
              </a:ext>
            </a:extLst>
          </p:cNvPr>
          <p:cNvSpPr txBox="1"/>
          <p:nvPr/>
        </p:nvSpPr>
        <p:spPr>
          <a:xfrm>
            <a:off x="-485776" y="118705"/>
            <a:ext cx="131635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Raising Education to Strengthen People's Equality &amp; Cultural </a:t>
            </a:r>
            <a:r>
              <a:rPr lang="en-GR" sz="32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R.E.S.P.E.C.T.</a:t>
            </a:r>
          </a:p>
          <a:p>
            <a:pPr algn="ctr"/>
            <a:r>
              <a:rPr lang="en-GB" sz="24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2022-1-ES01-KA210-SCH-000081000</a:t>
            </a:r>
            <a:endParaRPr lang="en-GR" sz="2400" b="1" dirty="0">
              <a:solidFill>
                <a:srgbClr val="7E42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246C43-3139-5800-C8A7-69D80D4E3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9" y="1508105"/>
            <a:ext cx="5334000" cy="53137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01D6A7-564F-470A-4F8D-F7FD314F39D5}"/>
              </a:ext>
            </a:extLst>
          </p:cNvPr>
          <p:cNvSpPr txBox="1"/>
          <p:nvPr/>
        </p:nvSpPr>
        <p:spPr>
          <a:xfrm>
            <a:off x="7593624" y="5629553"/>
            <a:ext cx="45983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R" sz="2400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Xanthi Albanaki</a:t>
            </a:r>
          </a:p>
          <a:p>
            <a:pPr algn="ctr"/>
            <a:r>
              <a:rPr lang="en-GR" sz="2400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Michail – Angelos Chatziefthymiou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9DCCB6-B1D0-B31C-CBE0-99DCF2CCCE96}"/>
              </a:ext>
            </a:extLst>
          </p:cNvPr>
          <p:cNvSpPr txBox="1"/>
          <p:nvPr/>
        </p:nvSpPr>
        <p:spPr>
          <a:xfrm>
            <a:off x="247650" y="5661506"/>
            <a:ext cx="26629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400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 Bolones, Spain </a:t>
            </a:r>
          </a:p>
          <a:p>
            <a:r>
              <a:rPr lang="en-GR" sz="2400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24.09.2024</a:t>
            </a:r>
          </a:p>
        </p:txBody>
      </p:sp>
    </p:spTree>
    <p:extLst>
      <p:ext uri="{BB962C8B-B14F-4D97-AF65-F5344CB8AC3E}">
        <p14:creationId xmlns:p14="http://schemas.microsoft.com/office/powerpoint/2010/main" val="3548946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008;p47">
            <a:extLst>
              <a:ext uri="{FF2B5EF4-FFF2-40B4-BE49-F238E27FC236}">
                <a16:creationId xmlns:a16="http://schemas.microsoft.com/office/drawing/2014/main" id="{86A35375-5129-989C-478C-3D77CCD59A74}"/>
              </a:ext>
            </a:extLst>
          </p:cNvPr>
          <p:cNvSpPr/>
          <p:nvPr/>
        </p:nvSpPr>
        <p:spPr>
          <a:xfrm>
            <a:off x="8701053" y="2200947"/>
            <a:ext cx="2898301" cy="2760906"/>
          </a:xfrm>
          <a:prstGeom prst="ellipse">
            <a:avLst/>
          </a:prstGeom>
          <a:solidFill>
            <a:srgbClr val="6B32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008;p47">
            <a:extLst>
              <a:ext uri="{FF2B5EF4-FFF2-40B4-BE49-F238E27FC236}">
                <a16:creationId xmlns:a16="http://schemas.microsoft.com/office/drawing/2014/main" id="{C43D86C3-A98C-13DA-7854-D4D8535E0B47}"/>
              </a:ext>
            </a:extLst>
          </p:cNvPr>
          <p:cNvSpPr/>
          <p:nvPr/>
        </p:nvSpPr>
        <p:spPr>
          <a:xfrm>
            <a:off x="946496" y="3581400"/>
            <a:ext cx="2069400" cy="20292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" name="Google Shape;1008;p47">
            <a:extLst>
              <a:ext uri="{FF2B5EF4-FFF2-40B4-BE49-F238E27FC236}">
                <a16:creationId xmlns:a16="http://schemas.microsoft.com/office/drawing/2014/main" id="{60F2E0F8-E12D-13EE-87D8-16D88913A561}"/>
              </a:ext>
            </a:extLst>
          </p:cNvPr>
          <p:cNvSpPr/>
          <p:nvPr/>
        </p:nvSpPr>
        <p:spPr>
          <a:xfrm>
            <a:off x="6096000" y="1186304"/>
            <a:ext cx="2069400" cy="20292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B73EE-C04D-D999-D5ED-BA486647C907}"/>
              </a:ext>
            </a:extLst>
          </p:cNvPr>
          <p:cNvSpPr txBox="1"/>
          <p:nvPr/>
        </p:nvSpPr>
        <p:spPr>
          <a:xfrm>
            <a:off x="342374" y="241300"/>
            <a:ext cx="59007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3200" b="1" dirty="0" err="1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hr-HR" sz="32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sz="3200" b="1" dirty="0" err="1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hr-HR" sz="32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R.E.S.P.E.C.T. </a:t>
            </a:r>
            <a:r>
              <a:rPr lang="hr-HR" sz="3200" b="1" dirty="0" err="1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  <a:endParaRPr lang="en-US" sz="3200" b="1" dirty="0">
              <a:solidFill>
                <a:srgbClr val="7E42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FB5559-C2A8-EF69-583D-7F86221B798A}"/>
              </a:ext>
            </a:extLst>
          </p:cNvPr>
          <p:cNvSpPr/>
          <p:nvPr/>
        </p:nvSpPr>
        <p:spPr>
          <a:xfrm>
            <a:off x="342374" y="1901964"/>
            <a:ext cx="8046830" cy="3437620"/>
          </a:xfrm>
          <a:prstGeom prst="rect">
            <a:avLst/>
          </a:prstGeom>
          <a:solidFill>
            <a:srgbClr val="A052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Creation of a </a:t>
            </a:r>
            <a:r>
              <a:rPr lang="en-GB" sz="1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powerpoint</a:t>
            </a: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about each partner school where students will present the bullying situation in their school, town, region, country;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Creation of an E-twinning platform;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Creation of the project's web page;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organisation of a poster exhibition where the students prepare posters on the R.E.S:P.E.C.T.' topic;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Realization of a Guide on R.E.S:P.E.C.T.' topic. 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erson with a tie and a yellow triangle&#10;&#10;Description automatically generated">
            <a:extLst>
              <a:ext uri="{FF2B5EF4-FFF2-40B4-BE49-F238E27FC236}">
                <a16:creationId xmlns:a16="http://schemas.microsoft.com/office/drawing/2014/main" id="{216C7E63-BAD9-FBC1-5752-1916603DA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489" y="2200947"/>
            <a:ext cx="2315781" cy="231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58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52A8422C-023E-60BF-2394-2569FA90A8B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179D7A-3382-1F30-81D5-9E86EA7F6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984" y="3577569"/>
            <a:ext cx="2978016" cy="328043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C237D66-5C28-4CA0-C37F-6C5F2631C7B8}"/>
              </a:ext>
            </a:extLst>
          </p:cNvPr>
          <p:cNvSpPr/>
          <p:nvPr/>
        </p:nvSpPr>
        <p:spPr>
          <a:xfrm>
            <a:off x="5968470" y="1219199"/>
            <a:ext cx="5793702" cy="1028701"/>
          </a:xfrm>
          <a:prstGeom prst="rect">
            <a:avLst/>
          </a:prstGeom>
          <a:solidFill>
            <a:srgbClr val="A052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Realization of a Guide on R.E.S:P.E.C.T.' topic</a:t>
            </a:r>
            <a:endParaRPr lang="en-GB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3D9C97-D43D-4359-97A8-708515D56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828" y="571499"/>
            <a:ext cx="4421572" cy="62395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8EE4563-81CA-3819-C5BD-A970D6908574}"/>
              </a:ext>
            </a:extLst>
          </p:cNvPr>
          <p:cNvSpPr/>
          <p:nvPr/>
        </p:nvSpPr>
        <p:spPr>
          <a:xfrm>
            <a:off x="5968470" y="389868"/>
            <a:ext cx="2661180" cy="610257"/>
          </a:xfrm>
          <a:prstGeom prst="rect">
            <a:avLst/>
          </a:prstGeom>
          <a:solidFill>
            <a:srgbClr val="A052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ICON’s task:</a:t>
            </a:r>
            <a:endParaRPr lang="en-GB" sz="24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phic 6" descr="Storytelling with solid fill">
            <a:extLst>
              <a:ext uri="{FF2B5EF4-FFF2-40B4-BE49-F238E27FC236}">
                <a16:creationId xmlns:a16="http://schemas.microsoft.com/office/drawing/2014/main" id="{A449EB37-F053-45C7-AACC-7E8B31F040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67293" y="254125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3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008;p47">
            <a:extLst>
              <a:ext uri="{FF2B5EF4-FFF2-40B4-BE49-F238E27FC236}">
                <a16:creationId xmlns:a16="http://schemas.microsoft.com/office/drawing/2014/main" id="{718176BF-69DE-62DE-610B-13EA855F1BBE}"/>
              </a:ext>
            </a:extLst>
          </p:cNvPr>
          <p:cNvSpPr/>
          <p:nvPr/>
        </p:nvSpPr>
        <p:spPr>
          <a:xfrm>
            <a:off x="-3047999" y="251716"/>
            <a:ext cx="4055150" cy="375340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" name="Google Shape;1008;p47">
            <a:extLst>
              <a:ext uri="{FF2B5EF4-FFF2-40B4-BE49-F238E27FC236}">
                <a16:creationId xmlns:a16="http://schemas.microsoft.com/office/drawing/2014/main" id="{77FBC44B-8D6B-EA28-9AB4-835A690B2A2A}"/>
              </a:ext>
            </a:extLst>
          </p:cNvPr>
          <p:cNvSpPr/>
          <p:nvPr/>
        </p:nvSpPr>
        <p:spPr>
          <a:xfrm>
            <a:off x="9090993" y="3535018"/>
            <a:ext cx="4055150" cy="375340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CE6B58-79C9-8E20-1240-07598E2E7FF4}"/>
              </a:ext>
            </a:extLst>
          </p:cNvPr>
          <p:cNvSpPr txBox="1"/>
          <p:nvPr/>
        </p:nvSpPr>
        <p:spPr>
          <a:xfrm>
            <a:off x="225287" y="251716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of Context</a:t>
            </a:r>
          </a:p>
          <a:p>
            <a:endParaRPr lang="en-GR" sz="3200" b="1" dirty="0">
              <a:solidFill>
                <a:srgbClr val="7E427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71337F-EAF9-6826-6CCE-09D8CF4272A6}"/>
              </a:ext>
            </a:extLst>
          </p:cNvPr>
          <p:cNvCxnSpPr>
            <a:cxnSpLocks/>
          </p:cNvCxnSpPr>
          <p:nvPr/>
        </p:nvCxnSpPr>
        <p:spPr>
          <a:xfrm>
            <a:off x="6096000" y="852421"/>
            <a:ext cx="0" cy="5486400"/>
          </a:xfrm>
          <a:prstGeom prst="line">
            <a:avLst/>
          </a:prstGeom>
          <a:ln>
            <a:solidFill>
              <a:srgbClr val="7E427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Picture 3" descr="A list of information on a page&#10;&#10;Description automatically generated">
            <a:extLst>
              <a:ext uri="{FF2B5EF4-FFF2-40B4-BE49-F238E27FC236}">
                <a16:creationId xmlns:a16="http://schemas.microsoft.com/office/drawing/2014/main" id="{1AE994A4-36A0-7F91-E3E3-C8198BC6F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0" y="1122089"/>
            <a:ext cx="5333575" cy="5109475"/>
          </a:xfrm>
          <a:prstGeom prst="rect">
            <a:avLst/>
          </a:prstGeom>
        </p:spPr>
      </p:pic>
      <p:pic>
        <p:nvPicPr>
          <p:cNvPr id="6" name="Picture 5" descr="A screenshot of a book&#10;&#10;Description automatically generated">
            <a:extLst>
              <a:ext uri="{FF2B5EF4-FFF2-40B4-BE49-F238E27FC236}">
                <a16:creationId xmlns:a16="http://schemas.microsoft.com/office/drawing/2014/main" id="{DBE4C74F-C459-FB63-15B3-B9F189747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548" y="790325"/>
            <a:ext cx="4801149" cy="582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91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4BC98412-414D-FEC9-722E-98B4530B5157}"/>
              </a:ext>
            </a:extLst>
          </p:cNvPr>
          <p:cNvSpPr/>
          <p:nvPr/>
        </p:nvSpPr>
        <p:spPr>
          <a:xfrm>
            <a:off x="-1816100" y="335170"/>
            <a:ext cx="15443200" cy="6649830"/>
          </a:xfrm>
          <a:prstGeom prst="ellipse">
            <a:avLst/>
          </a:prstGeom>
          <a:solidFill>
            <a:srgbClr val="ECB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B73EE-C04D-D999-D5ED-BA486647C907}"/>
              </a:ext>
            </a:extLst>
          </p:cNvPr>
          <p:cNvSpPr txBox="1"/>
          <p:nvPr/>
        </p:nvSpPr>
        <p:spPr>
          <a:xfrm>
            <a:off x="342374" y="241300"/>
            <a:ext cx="1943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32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E19645-8698-5CF9-B87E-2E5D0AA5D1AF}"/>
              </a:ext>
            </a:extLst>
          </p:cNvPr>
          <p:cNvSpPr txBox="1"/>
          <p:nvPr/>
        </p:nvSpPr>
        <p:spPr>
          <a:xfrm>
            <a:off x="-1365250" y="813662"/>
            <a:ext cx="10433050" cy="46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Starts with defining bullying and covers a variety of topics related to it: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B25408-04CC-4C73-344C-7C7C612D5812}"/>
              </a:ext>
            </a:extLst>
          </p:cNvPr>
          <p:cNvSpPr txBox="1"/>
          <p:nvPr/>
        </p:nvSpPr>
        <p:spPr>
          <a:xfrm>
            <a:off x="564887" y="1874048"/>
            <a:ext cx="5340613" cy="4197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and Types of Bullying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Explains what bullying is and the different forms it can take.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and Indirect Bullying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Differentiates between bullying that is done face-to-face versus indirectly.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Discriminatory Bullying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Focuses on bullying related to discrimination.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Being Bullied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Discusses the experience of being bullied.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Bullying Others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Focuses on the perspective of the bully.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D537EC-3C5A-6EBE-3FA1-D839318C5DA9}"/>
              </a:ext>
            </a:extLst>
          </p:cNvPr>
          <p:cNvSpPr txBox="1"/>
          <p:nvPr/>
        </p:nvSpPr>
        <p:spPr>
          <a:xfrm>
            <a:off x="6451600" y="1874048"/>
            <a:ext cx="5232400" cy="3781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Signs Your Child May Be A Bully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Tips for identifying if your child is bullying others.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to Do If Your Child is Bullying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Guidance for parents whose child is a bully.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Safety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Tips for keeping children safe online, potentially focusing on cyberbullying.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Developing Social–Emotional Skills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How to help children develop skills to avoid bullying and handle conflict.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A32182-8EE8-04AE-EA14-2F7DBE008CB5}"/>
              </a:ext>
            </a:extLst>
          </p:cNvPr>
          <p:cNvCxnSpPr/>
          <p:nvPr/>
        </p:nvCxnSpPr>
        <p:spPr>
          <a:xfrm>
            <a:off x="6096000" y="1752600"/>
            <a:ext cx="0" cy="43189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87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4BC98412-414D-FEC9-722E-98B4530B5157}"/>
              </a:ext>
            </a:extLst>
          </p:cNvPr>
          <p:cNvSpPr/>
          <p:nvPr/>
        </p:nvSpPr>
        <p:spPr>
          <a:xfrm>
            <a:off x="781878" y="335170"/>
            <a:ext cx="10628244" cy="6281530"/>
          </a:xfrm>
          <a:prstGeom prst="ellipse">
            <a:avLst/>
          </a:prstGeom>
          <a:solidFill>
            <a:srgbClr val="ECB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B73EE-C04D-D999-D5ED-BA486647C907}"/>
              </a:ext>
            </a:extLst>
          </p:cNvPr>
          <p:cNvSpPr txBox="1"/>
          <p:nvPr/>
        </p:nvSpPr>
        <p:spPr>
          <a:xfrm>
            <a:off x="342374" y="241300"/>
            <a:ext cx="1943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32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E19645-8698-5CF9-B87E-2E5D0AA5D1AF}"/>
              </a:ext>
            </a:extLst>
          </p:cNvPr>
          <p:cNvSpPr txBox="1"/>
          <p:nvPr/>
        </p:nvSpPr>
        <p:spPr>
          <a:xfrm>
            <a:off x="2006600" y="1149421"/>
            <a:ext cx="7924911" cy="337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Laws and Regulations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Overview of laws that relate to bullying, likely in various countries.</a:t>
            </a: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Italian Cyberbullying Law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Details about Italy's legislative measures to combat cyberbullying.</a:t>
            </a: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United Nations Convention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Likely refers to international protections and regulations related to bullying.</a:t>
            </a: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Bullying at School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Focus on bullying in educational settings.</a:t>
            </a:r>
          </a:p>
          <a:p>
            <a:pPr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Suggestions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Recommendations for addressing or preventing bullying.</a:t>
            </a:r>
          </a:p>
        </p:txBody>
      </p:sp>
      <p:pic>
        <p:nvPicPr>
          <p:cNvPr id="6" name="Picture 5" descr="A silhouette of a person with icons&#10;&#10;Description automatically generated">
            <a:extLst>
              <a:ext uri="{FF2B5EF4-FFF2-40B4-BE49-F238E27FC236}">
                <a16:creationId xmlns:a16="http://schemas.microsoft.com/office/drawing/2014/main" id="{12A68CED-E9AE-B9BB-965E-8709B4BD4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226" y="3151051"/>
            <a:ext cx="5105400" cy="427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01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4BC98412-414D-FEC9-722E-98B4530B5157}"/>
              </a:ext>
            </a:extLst>
          </p:cNvPr>
          <p:cNvSpPr/>
          <p:nvPr/>
        </p:nvSpPr>
        <p:spPr>
          <a:xfrm>
            <a:off x="781878" y="335170"/>
            <a:ext cx="10628244" cy="6281530"/>
          </a:xfrm>
          <a:prstGeom prst="ellipse">
            <a:avLst/>
          </a:prstGeom>
          <a:solidFill>
            <a:srgbClr val="ECB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B73EE-C04D-D999-D5ED-BA486647C907}"/>
              </a:ext>
            </a:extLst>
          </p:cNvPr>
          <p:cNvSpPr txBox="1"/>
          <p:nvPr/>
        </p:nvSpPr>
        <p:spPr>
          <a:xfrm>
            <a:off x="342374" y="241300"/>
            <a:ext cx="1943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32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 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68A9DB-244D-A10B-8622-69D06B067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74" y="1389967"/>
            <a:ext cx="5198152" cy="4662841"/>
          </a:xfrm>
          <a:prstGeom prst="rect">
            <a:avLst/>
          </a:prstGeom>
        </p:spPr>
      </p:pic>
      <p:pic>
        <p:nvPicPr>
          <p:cNvPr id="11" name="Picture 10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7D2D2838-DE65-5D96-5C4B-86F4A07D5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522" y="665099"/>
            <a:ext cx="5308600" cy="562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6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4BC98412-414D-FEC9-722E-98B4530B5157}"/>
              </a:ext>
            </a:extLst>
          </p:cNvPr>
          <p:cNvSpPr/>
          <p:nvPr/>
        </p:nvSpPr>
        <p:spPr>
          <a:xfrm>
            <a:off x="781878" y="335170"/>
            <a:ext cx="10628244" cy="6281530"/>
          </a:xfrm>
          <a:prstGeom prst="ellipse">
            <a:avLst/>
          </a:prstGeom>
          <a:solidFill>
            <a:srgbClr val="ECB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B73EE-C04D-D999-D5ED-BA486647C907}"/>
              </a:ext>
            </a:extLst>
          </p:cNvPr>
          <p:cNvSpPr txBox="1"/>
          <p:nvPr/>
        </p:nvSpPr>
        <p:spPr>
          <a:xfrm>
            <a:off x="342374" y="241300"/>
            <a:ext cx="1943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32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 1</a:t>
            </a:r>
          </a:p>
        </p:txBody>
      </p:sp>
      <p:pic>
        <p:nvPicPr>
          <p:cNvPr id="9" name="Picture 8" descr="A paper with text on it&#10;&#10;Description automatically generated">
            <a:extLst>
              <a:ext uri="{FF2B5EF4-FFF2-40B4-BE49-F238E27FC236}">
                <a16:creationId xmlns:a16="http://schemas.microsoft.com/office/drawing/2014/main" id="{8F42E3D2-3F51-C3E1-6183-AD47DAEF9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800" y="168160"/>
            <a:ext cx="3686400" cy="4915200"/>
          </a:xfrm>
          <a:prstGeom prst="rect">
            <a:avLst/>
          </a:prstGeom>
        </p:spPr>
      </p:pic>
      <p:pic>
        <p:nvPicPr>
          <p:cNvPr id="13" name="Picture 12" descr="A page of a paper with text&#10;&#10;Description automatically generated">
            <a:extLst>
              <a:ext uri="{FF2B5EF4-FFF2-40B4-BE49-F238E27FC236}">
                <a16:creationId xmlns:a16="http://schemas.microsoft.com/office/drawing/2014/main" id="{21EF927D-1C2F-3AE8-6F72-C7487DD0E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178" y="1145259"/>
            <a:ext cx="4131822" cy="55653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669E33-C3FC-A658-A8C1-8F9EDF757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74" y="1033370"/>
            <a:ext cx="3809013" cy="548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6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008;p47">
            <a:extLst>
              <a:ext uri="{FF2B5EF4-FFF2-40B4-BE49-F238E27FC236}">
                <a16:creationId xmlns:a16="http://schemas.microsoft.com/office/drawing/2014/main" id="{86A35375-5129-989C-478C-3D77CCD59A74}"/>
              </a:ext>
            </a:extLst>
          </p:cNvPr>
          <p:cNvSpPr/>
          <p:nvPr/>
        </p:nvSpPr>
        <p:spPr>
          <a:xfrm>
            <a:off x="9120153" y="2550184"/>
            <a:ext cx="2898301" cy="2760906"/>
          </a:xfrm>
          <a:prstGeom prst="ellipse">
            <a:avLst/>
          </a:prstGeom>
          <a:solidFill>
            <a:srgbClr val="6B32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008;p47">
            <a:extLst>
              <a:ext uri="{FF2B5EF4-FFF2-40B4-BE49-F238E27FC236}">
                <a16:creationId xmlns:a16="http://schemas.microsoft.com/office/drawing/2014/main" id="{C43D86C3-A98C-13DA-7854-D4D8535E0B47}"/>
              </a:ext>
            </a:extLst>
          </p:cNvPr>
          <p:cNvSpPr/>
          <p:nvPr/>
        </p:nvSpPr>
        <p:spPr>
          <a:xfrm>
            <a:off x="946496" y="3581400"/>
            <a:ext cx="2069400" cy="20292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" name="Google Shape;1008;p47">
            <a:extLst>
              <a:ext uri="{FF2B5EF4-FFF2-40B4-BE49-F238E27FC236}">
                <a16:creationId xmlns:a16="http://schemas.microsoft.com/office/drawing/2014/main" id="{60F2E0F8-E12D-13EE-87D8-16D88913A561}"/>
              </a:ext>
            </a:extLst>
          </p:cNvPr>
          <p:cNvSpPr/>
          <p:nvPr/>
        </p:nvSpPr>
        <p:spPr>
          <a:xfrm>
            <a:off x="6096000" y="1186304"/>
            <a:ext cx="2069400" cy="20292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B73EE-C04D-D999-D5ED-BA486647C907}"/>
              </a:ext>
            </a:extLst>
          </p:cNvPr>
          <p:cNvSpPr txBox="1"/>
          <p:nvPr/>
        </p:nvSpPr>
        <p:spPr>
          <a:xfrm>
            <a:off x="342374" y="241300"/>
            <a:ext cx="19511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3200" b="1" dirty="0" err="1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</a:t>
            </a:r>
            <a:r>
              <a:rPr lang="hr-HR" sz="32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sz="3200" b="1" dirty="0">
              <a:solidFill>
                <a:srgbClr val="7E42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FB5559-C2A8-EF69-583D-7F86221B798A}"/>
              </a:ext>
            </a:extLst>
          </p:cNvPr>
          <p:cNvSpPr/>
          <p:nvPr/>
        </p:nvSpPr>
        <p:spPr>
          <a:xfrm>
            <a:off x="342374" y="2483357"/>
            <a:ext cx="11507252" cy="2760906"/>
          </a:xfrm>
          <a:prstGeom prst="rect">
            <a:avLst/>
          </a:prstGeom>
          <a:solidFill>
            <a:srgbClr val="A052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GB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activities are: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GB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rt-based educational scenarios that can be used to foster creativity and cultural appreciation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GB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ddressing racism, and educating students about its roots and effects over time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GB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romoting problem-solving skills and teamwork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GB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GB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ocusing on healthy eating habits and how communal activities, can foster connections among students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GB" b="0" i="0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Promoting friendship, unity, and respect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44BD3-34CC-3C9D-8F37-9330F1F3CD82}"/>
              </a:ext>
            </a:extLst>
          </p:cNvPr>
          <p:cNvSpPr txBox="1"/>
          <p:nvPr/>
        </p:nvSpPr>
        <p:spPr>
          <a:xfrm>
            <a:off x="342374" y="978634"/>
            <a:ext cx="105034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is aimed at fostering positive environments and combating bullying, discrimination, and other social issues through various activities. These scenarios are designed to help students build social-emotional skills, combat bullying, and appreciate diversity. </a:t>
            </a:r>
            <a:endParaRPr lang="en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173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08;p47">
            <a:extLst>
              <a:ext uri="{FF2B5EF4-FFF2-40B4-BE49-F238E27FC236}">
                <a16:creationId xmlns:a16="http://schemas.microsoft.com/office/drawing/2014/main" id="{D9AC210E-CA21-C907-CFEE-B8F176C4F472}"/>
              </a:ext>
            </a:extLst>
          </p:cNvPr>
          <p:cNvSpPr/>
          <p:nvPr/>
        </p:nvSpPr>
        <p:spPr>
          <a:xfrm>
            <a:off x="7274092" y="143687"/>
            <a:ext cx="3584408" cy="293191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Google Shape;1008;p47">
            <a:extLst>
              <a:ext uri="{FF2B5EF4-FFF2-40B4-BE49-F238E27FC236}">
                <a16:creationId xmlns:a16="http://schemas.microsoft.com/office/drawing/2014/main" id="{86A35375-5129-989C-478C-3D77CCD59A74}"/>
              </a:ext>
            </a:extLst>
          </p:cNvPr>
          <p:cNvSpPr/>
          <p:nvPr/>
        </p:nvSpPr>
        <p:spPr>
          <a:xfrm>
            <a:off x="3217409" y="3429000"/>
            <a:ext cx="2898301" cy="2760906"/>
          </a:xfrm>
          <a:prstGeom prst="ellipse">
            <a:avLst/>
          </a:prstGeom>
          <a:solidFill>
            <a:srgbClr val="6B32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008;p47">
            <a:extLst>
              <a:ext uri="{FF2B5EF4-FFF2-40B4-BE49-F238E27FC236}">
                <a16:creationId xmlns:a16="http://schemas.microsoft.com/office/drawing/2014/main" id="{C43D86C3-A98C-13DA-7854-D4D8535E0B47}"/>
              </a:ext>
            </a:extLst>
          </p:cNvPr>
          <p:cNvSpPr/>
          <p:nvPr/>
        </p:nvSpPr>
        <p:spPr>
          <a:xfrm>
            <a:off x="-367600" y="5411265"/>
            <a:ext cx="2069400" cy="20292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" name="Google Shape;1008;p47">
            <a:extLst>
              <a:ext uri="{FF2B5EF4-FFF2-40B4-BE49-F238E27FC236}">
                <a16:creationId xmlns:a16="http://schemas.microsoft.com/office/drawing/2014/main" id="{60F2E0F8-E12D-13EE-87D8-16D88913A561}"/>
              </a:ext>
            </a:extLst>
          </p:cNvPr>
          <p:cNvSpPr/>
          <p:nvPr/>
        </p:nvSpPr>
        <p:spPr>
          <a:xfrm>
            <a:off x="6096000" y="1186304"/>
            <a:ext cx="2069400" cy="20292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B73EE-C04D-D999-D5ED-BA486647C907}"/>
              </a:ext>
            </a:extLst>
          </p:cNvPr>
          <p:cNvSpPr txBox="1"/>
          <p:nvPr/>
        </p:nvSpPr>
        <p:spPr>
          <a:xfrm>
            <a:off x="342374" y="241300"/>
            <a:ext cx="19511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3200" b="1" dirty="0" err="1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</a:t>
            </a:r>
            <a:r>
              <a:rPr lang="hr-HR" sz="32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sz="3200" b="1" dirty="0">
              <a:solidFill>
                <a:srgbClr val="7E42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7B443C83-4432-4C2E-9317-92987AEE5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92" y="1377096"/>
            <a:ext cx="3954314" cy="5048812"/>
          </a:xfrm>
          <a:prstGeom prst="rect">
            <a:avLst/>
          </a:prstGeom>
        </p:spPr>
      </p:pic>
      <p:pic>
        <p:nvPicPr>
          <p:cNvPr id="7" name="Picture 6" descr="A paper with text and images&#10;&#10;Description automatically generated">
            <a:extLst>
              <a:ext uri="{FF2B5EF4-FFF2-40B4-BE49-F238E27FC236}">
                <a16:creationId xmlns:a16="http://schemas.microsoft.com/office/drawing/2014/main" id="{AD9EBB5F-A496-2216-FC92-0D738DC44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9084" y="0"/>
            <a:ext cx="4252906" cy="4654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7C4E62-DD6F-9BCC-20AF-0AB520A4D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8727" y="1961704"/>
            <a:ext cx="3933273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08;p47">
            <a:extLst>
              <a:ext uri="{FF2B5EF4-FFF2-40B4-BE49-F238E27FC236}">
                <a16:creationId xmlns:a16="http://schemas.microsoft.com/office/drawing/2014/main" id="{D9AC210E-CA21-C907-CFEE-B8F176C4F472}"/>
              </a:ext>
            </a:extLst>
          </p:cNvPr>
          <p:cNvSpPr/>
          <p:nvPr/>
        </p:nvSpPr>
        <p:spPr>
          <a:xfrm>
            <a:off x="9314359" y="-275413"/>
            <a:ext cx="3584408" cy="293191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" name="Google Shape;1008;p47">
            <a:extLst>
              <a:ext uri="{FF2B5EF4-FFF2-40B4-BE49-F238E27FC236}">
                <a16:creationId xmlns:a16="http://schemas.microsoft.com/office/drawing/2014/main" id="{86A35375-5129-989C-478C-3D77CCD59A74}"/>
              </a:ext>
            </a:extLst>
          </p:cNvPr>
          <p:cNvSpPr/>
          <p:nvPr/>
        </p:nvSpPr>
        <p:spPr>
          <a:xfrm>
            <a:off x="4404599" y="4374125"/>
            <a:ext cx="2898301" cy="2760906"/>
          </a:xfrm>
          <a:prstGeom prst="ellipse">
            <a:avLst/>
          </a:prstGeom>
          <a:solidFill>
            <a:srgbClr val="6B32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008;p47">
            <a:extLst>
              <a:ext uri="{FF2B5EF4-FFF2-40B4-BE49-F238E27FC236}">
                <a16:creationId xmlns:a16="http://schemas.microsoft.com/office/drawing/2014/main" id="{C43D86C3-A98C-13DA-7854-D4D8535E0B47}"/>
              </a:ext>
            </a:extLst>
          </p:cNvPr>
          <p:cNvSpPr/>
          <p:nvPr/>
        </p:nvSpPr>
        <p:spPr>
          <a:xfrm>
            <a:off x="-367600" y="5411265"/>
            <a:ext cx="2069400" cy="20292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" name="Google Shape;1008;p47">
            <a:extLst>
              <a:ext uri="{FF2B5EF4-FFF2-40B4-BE49-F238E27FC236}">
                <a16:creationId xmlns:a16="http://schemas.microsoft.com/office/drawing/2014/main" id="{60F2E0F8-E12D-13EE-87D8-16D88913A561}"/>
              </a:ext>
            </a:extLst>
          </p:cNvPr>
          <p:cNvSpPr/>
          <p:nvPr/>
        </p:nvSpPr>
        <p:spPr>
          <a:xfrm>
            <a:off x="7244959" y="499749"/>
            <a:ext cx="2069400" cy="20292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B73EE-C04D-D999-D5ED-BA486647C907}"/>
              </a:ext>
            </a:extLst>
          </p:cNvPr>
          <p:cNvSpPr txBox="1"/>
          <p:nvPr/>
        </p:nvSpPr>
        <p:spPr>
          <a:xfrm>
            <a:off x="342374" y="241300"/>
            <a:ext cx="19511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3200" b="1" dirty="0" err="1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</a:t>
            </a:r>
            <a:r>
              <a:rPr lang="hr-HR" sz="3200" b="1" dirty="0">
                <a:solidFill>
                  <a:srgbClr val="7E42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US" sz="3200" b="1" dirty="0">
              <a:solidFill>
                <a:srgbClr val="7E42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poster of a person sitting on a computer&#10;&#10;Description automatically generated">
            <a:extLst>
              <a:ext uri="{FF2B5EF4-FFF2-40B4-BE49-F238E27FC236}">
                <a16:creationId xmlns:a16="http://schemas.microsoft.com/office/drawing/2014/main" id="{E1C6F715-73F4-9E69-4FB5-A5C308CFA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499" y="433710"/>
            <a:ext cx="5089562" cy="5992198"/>
          </a:xfrm>
          <a:prstGeom prst="rect">
            <a:avLst/>
          </a:prstGeom>
        </p:spPr>
      </p:pic>
      <p:pic>
        <p:nvPicPr>
          <p:cNvPr id="8" name="Picture 7" descr="A screenshot of a document&#10;&#10;Description automatically generated">
            <a:extLst>
              <a:ext uri="{FF2B5EF4-FFF2-40B4-BE49-F238E27FC236}">
                <a16:creationId xmlns:a16="http://schemas.microsoft.com/office/drawing/2014/main" id="{54D14635-71C6-F449-8BDA-B99887B87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39" y="1394686"/>
            <a:ext cx="5629896" cy="465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9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logo with text overlay&#10;&#10;Description automatically generated">
            <a:extLst>
              <a:ext uri="{FF2B5EF4-FFF2-40B4-BE49-F238E27FC236}">
                <a16:creationId xmlns:a16="http://schemas.microsoft.com/office/drawing/2014/main" id="{47B7C018-B326-8E8B-D144-D36CDFAA2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0"/>
            <a:ext cx="11772900" cy="659373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1DC16EB-A830-398F-51F4-9CD420E572AF}"/>
              </a:ext>
            </a:extLst>
          </p:cNvPr>
          <p:cNvSpPr/>
          <p:nvPr/>
        </p:nvSpPr>
        <p:spPr>
          <a:xfrm>
            <a:off x="270545" y="1232451"/>
            <a:ext cx="11650910" cy="3525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cxnSp>
        <p:nvCxnSpPr>
          <p:cNvPr id="2" name="Google Shape;516;p35">
            <a:extLst>
              <a:ext uri="{FF2B5EF4-FFF2-40B4-BE49-F238E27FC236}">
                <a16:creationId xmlns:a16="http://schemas.microsoft.com/office/drawing/2014/main" id="{CC35CF87-BF88-28AB-8480-E336156C8C93}"/>
              </a:ext>
            </a:extLst>
          </p:cNvPr>
          <p:cNvCxnSpPr>
            <a:cxnSpLocks/>
          </p:cNvCxnSpPr>
          <p:nvPr/>
        </p:nvCxnSpPr>
        <p:spPr>
          <a:xfrm>
            <a:off x="6706015" y="1431235"/>
            <a:ext cx="0" cy="3326295"/>
          </a:xfrm>
          <a:prstGeom prst="straightConnector1">
            <a:avLst/>
          </a:prstGeom>
          <a:noFill/>
          <a:ln w="38100" cap="flat" cmpd="sng">
            <a:solidFill>
              <a:srgbClr val="FF408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" name="Google Shape;516;p35">
            <a:extLst>
              <a:ext uri="{FF2B5EF4-FFF2-40B4-BE49-F238E27FC236}">
                <a16:creationId xmlns:a16="http://schemas.microsoft.com/office/drawing/2014/main" id="{ABDB7A71-C46D-2DDC-99CC-2433510A939B}"/>
              </a:ext>
            </a:extLst>
          </p:cNvPr>
          <p:cNvCxnSpPr>
            <a:cxnSpLocks/>
          </p:cNvCxnSpPr>
          <p:nvPr/>
        </p:nvCxnSpPr>
        <p:spPr>
          <a:xfrm>
            <a:off x="9198644" y="1431235"/>
            <a:ext cx="0" cy="3326295"/>
          </a:xfrm>
          <a:prstGeom prst="straightConnector1">
            <a:avLst/>
          </a:prstGeom>
          <a:noFill/>
          <a:ln w="38100" cap="flat" cmpd="sng">
            <a:solidFill>
              <a:srgbClr val="FF408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482;p31">
            <a:extLst>
              <a:ext uri="{FF2B5EF4-FFF2-40B4-BE49-F238E27FC236}">
                <a16:creationId xmlns:a16="http://schemas.microsoft.com/office/drawing/2014/main" id="{8F930518-E6B5-EAAA-4F69-F0D59AD881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0544" y="2758854"/>
            <a:ext cx="3942841" cy="85480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dirty="0">
                <a:solidFill>
                  <a:schemeClr val="lt1"/>
                </a:solidFill>
                <a:highlight>
                  <a:srgbClr val="7E427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Our Social Media:</a:t>
            </a:r>
            <a:endParaRPr sz="4000" dirty="0">
              <a:highlight>
                <a:srgbClr val="7E427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Google Shape;520;p35">
            <a:extLst>
              <a:ext uri="{FF2B5EF4-FFF2-40B4-BE49-F238E27FC236}">
                <a16:creationId xmlns:a16="http://schemas.microsoft.com/office/drawing/2014/main" id="{AA197007-47B0-E311-92B1-14D1440B44CA}"/>
              </a:ext>
            </a:extLst>
          </p:cNvPr>
          <p:cNvSpPr txBox="1">
            <a:spLocks/>
          </p:cNvSpPr>
          <p:nvPr/>
        </p:nvSpPr>
        <p:spPr>
          <a:xfrm>
            <a:off x="4433279" y="1540111"/>
            <a:ext cx="2147116" cy="683720"/>
          </a:xfrm>
          <a:prstGeom prst="rect">
            <a:avLst/>
          </a:prstGeom>
          <a:solidFill>
            <a:srgbClr val="6B327E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Website</a:t>
            </a:r>
          </a:p>
        </p:txBody>
      </p:sp>
      <p:sp>
        <p:nvSpPr>
          <p:cNvPr id="7" name="Google Shape;520;p35">
            <a:extLst>
              <a:ext uri="{FF2B5EF4-FFF2-40B4-BE49-F238E27FC236}">
                <a16:creationId xmlns:a16="http://schemas.microsoft.com/office/drawing/2014/main" id="{6E7E7209-823B-7325-E6B4-820DC30EC61C}"/>
              </a:ext>
            </a:extLst>
          </p:cNvPr>
          <p:cNvSpPr txBox="1">
            <a:spLocks/>
          </p:cNvSpPr>
          <p:nvPr/>
        </p:nvSpPr>
        <p:spPr>
          <a:xfrm>
            <a:off x="9398089" y="1540111"/>
            <a:ext cx="1825995" cy="683720"/>
          </a:xfrm>
          <a:prstGeom prst="rect">
            <a:avLst/>
          </a:prstGeom>
          <a:solidFill>
            <a:srgbClr val="6B327E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</a:p>
        </p:txBody>
      </p:sp>
      <p:sp>
        <p:nvSpPr>
          <p:cNvPr id="8" name="Google Shape;520;p35">
            <a:extLst>
              <a:ext uri="{FF2B5EF4-FFF2-40B4-BE49-F238E27FC236}">
                <a16:creationId xmlns:a16="http://schemas.microsoft.com/office/drawing/2014/main" id="{2FA41762-8D6F-AC4B-169D-1B94C4BACF94}"/>
              </a:ext>
            </a:extLst>
          </p:cNvPr>
          <p:cNvSpPr txBox="1">
            <a:spLocks/>
          </p:cNvSpPr>
          <p:nvPr/>
        </p:nvSpPr>
        <p:spPr>
          <a:xfrm>
            <a:off x="6844099" y="1540111"/>
            <a:ext cx="2147116" cy="683720"/>
          </a:xfrm>
          <a:prstGeom prst="rect">
            <a:avLst/>
          </a:prstGeom>
          <a:solidFill>
            <a:srgbClr val="6B327E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46997A-B992-1C0E-F46F-0B2BCF9A4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632" y="2747486"/>
            <a:ext cx="1363026" cy="13630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029429-A009-E85C-AAF3-730B0BD21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4928" y="2887090"/>
            <a:ext cx="1083819" cy="10838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A1523C-FC5B-622A-BB1B-4489B14BF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8556" y="2897028"/>
            <a:ext cx="995214" cy="9952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B67C27-73FB-5BC5-93A9-1919DB93A5FE}"/>
              </a:ext>
            </a:extLst>
          </p:cNvPr>
          <p:cNvSpPr txBox="1"/>
          <p:nvPr/>
        </p:nvSpPr>
        <p:spPr>
          <a:xfrm>
            <a:off x="9821364" y="3970909"/>
            <a:ext cx="1555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con.greece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65EFDF-529D-5816-A8DC-0495F6F54131}"/>
              </a:ext>
            </a:extLst>
          </p:cNvPr>
          <p:cNvSpPr txBox="1"/>
          <p:nvPr/>
        </p:nvSpPr>
        <p:spPr>
          <a:xfrm>
            <a:off x="4556241" y="3970909"/>
            <a:ext cx="2495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www.i</a:t>
            </a:r>
            <a:r>
              <a:rPr lang="en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congreece.gr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8D5CB-E351-A682-C7B2-743441C4E5C7}"/>
              </a:ext>
            </a:extLst>
          </p:cNvPr>
          <p:cNvSpPr txBox="1"/>
          <p:nvPr/>
        </p:nvSpPr>
        <p:spPr>
          <a:xfrm>
            <a:off x="7423492" y="3970909"/>
            <a:ext cx="1636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Icon Greece</a:t>
            </a:r>
          </a:p>
        </p:txBody>
      </p:sp>
    </p:spTree>
    <p:extLst>
      <p:ext uri="{BB962C8B-B14F-4D97-AF65-F5344CB8AC3E}">
        <p14:creationId xmlns:p14="http://schemas.microsoft.com/office/powerpoint/2010/main" val="3920322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logo with text overlay&#10;&#10;Description automatically generated">
            <a:extLst>
              <a:ext uri="{FF2B5EF4-FFF2-40B4-BE49-F238E27FC236}">
                <a16:creationId xmlns:a16="http://schemas.microsoft.com/office/drawing/2014/main" id="{47B7C018-B326-8E8B-D144-D36CDFAA2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0"/>
            <a:ext cx="11772900" cy="659373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1DC16EB-A830-398F-51F4-9CD420E572AF}"/>
              </a:ext>
            </a:extLst>
          </p:cNvPr>
          <p:cNvSpPr/>
          <p:nvPr/>
        </p:nvSpPr>
        <p:spPr>
          <a:xfrm>
            <a:off x="270545" y="1232451"/>
            <a:ext cx="11650910" cy="3525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4" name="Google Shape;482;p31">
            <a:extLst>
              <a:ext uri="{FF2B5EF4-FFF2-40B4-BE49-F238E27FC236}">
                <a16:creationId xmlns:a16="http://schemas.microsoft.com/office/drawing/2014/main" id="{8F930518-E6B5-EAAA-4F69-F0D59AD881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53220" y="2267660"/>
            <a:ext cx="5685559" cy="145465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dirty="0">
                <a:solidFill>
                  <a:schemeClr val="lt1"/>
                </a:solidFill>
                <a:highlight>
                  <a:srgbClr val="7E427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THANKS FOR YOUR ATTENSION</a:t>
            </a:r>
            <a:endParaRPr sz="4000" dirty="0">
              <a:highlight>
                <a:srgbClr val="7E427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362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520</Words>
  <Application>Microsoft Macintosh PowerPoint</Application>
  <PresentationFormat>Widescreen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Social Media:</vt:lpstr>
      <vt:lpstr>THANKS FOR YOUR ATTENSION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Vicky Chatziefthymiou</dc:creator>
  <cp:lastModifiedBy>Vicky Chatziefthymiou</cp:lastModifiedBy>
  <cp:revision>9</cp:revision>
  <dcterms:created xsi:type="dcterms:W3CDTF">2024-06-20T11:17:46Z</dcterms:created>
  <dcterms:modified xsi:type="dcterms:W3CDTF">2024-09-15T15:38:46Z</dcterms:modified>
</cp:coreProperties>
</file>